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946E0-8980-4ADB-8528-E4BC39B2497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8D923-F2CF-489D-BD51-E4BA54CB7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6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1400" dirty="0" smtClean="0"/>
              <a:t> case studies: particular focus today on  Pine Point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7052E-D92C-4080-9140-C09ECDCE3B3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96F2-2636-466C-A0B1-DB4CD5B55DF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2A15-A522-4AC7-8084-FC3B7A592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7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96F2-2636-466C-A0B1-DB4CD5B55DF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2A15-A522-4AC7-8084-FC3B7A592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2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96F2-2636-466C-A0B1-DB4CD5B55DF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2A15-A522-4AC7-8084-FC3B7A592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0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7022-E8B2-48EA-B4D7-EDA366B97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07F1-C39E-49AE-9CC5-053CBAC9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3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7022-E8B2-48EA-B4D7-EDA366B97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07F1-C39E-49AE-9CC5-053CBAC9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14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7022-E8B2-48EA-B4D7-EDA366B97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07F1-C39E-49AE-9CC5-053CBAC9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10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7022-E8B2-48EA-B4D7-EDA366B97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07F1-C39E-49AE-9CC5-053CBAC9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56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7022-E8B2-48EA-B4D7-EDA366B97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07F1-C39E-49AE-9CC5-053CBAC9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49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95600" y="6356350"/>
            <a:ext cx="2133600" cy="365125"/>
          </a:xfrm>
        </p:spPr>
        <p:txBody>
          <a:bodyPr/>
          <a:lstStyle/>
          <a:p>
            <a:fld id="{61E07022-E8B2-48EA-B4D7-EDA366B97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626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07F1-C39E-49AE-9CC5-053CBAC9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1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7022-E8B2-48EA-B4D7-EDA366B97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07F1-C39E-49AE-9CC5-053CBAC9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6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96F2-2636-466C-A0B1-DB4CD5B55DF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2A15-A522-4AC7-8084-FC3B7A592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35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7022-E8B2-48EA-B4D7-EDA366B97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07F1-C39E-49AE-9CC5-053CBAC9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12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7022-E8B2-48EA-B4D7-EDA366B97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07F1-C39E-49AE-9CC5-053CBAC9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66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7022-E8B2-48EA-B4D7-EDA366B97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07F1-C39E-49AE-9CC5-053CBAC9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96F2-2636-466C-A0B1-DB4CD5B55DF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2A15-A522-4AC7-8084-FC3B7A592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4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96F2-2636-466C-A0B1-DB4CD5B55DF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2A15-A522-4AC7-8084-FC3B7A592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0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96F2-2636-466C-A0B1-DB4CD5B55DF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2A15-A522-4AC7-8084-FC3B7A592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96F2-2636-466C-A0B1-DB4CD5B55DF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2A15-A522-4AC7-8084-FC3B7A592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96F2-2636-466C-A0B1-DB4CD5B55DF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2A15-A522-4AC7-8084-FC3B7A592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6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96F2-2636-466C-A0B1-DB4CD5B55DF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2A15-A522-4AC7-8084-FC3B7A592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96F2-2636-466C-A0B1-DB4CD5B55DF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2A15-A522-4AC7-8084-FC3B7A592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8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C96F2-2636-466C-A0B1-DB4CD5B55DF5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2A15-A522-4AC7-8084-FC3B7A592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2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7022-E8B2-48EA-B4D7-EDA366B974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007F1-C39E-49AE-9CC5-053CBAC9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7022-E8B2-48EA-B4D7-EDA366B9744A}" type="datetimeFigureOut">
              <a:rPr lang="en-US" smtClean="0">
                <a:solidFill>
                  <a:prstClr val="black"/>
                </a:solidFill>
              </a:rPr>
              <a:pPr/>
              <a:t>11/19/2013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4007F1-C39E-49AE-9CC5-053CBAC9D4F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ound Diagonal Corner Rectangle 8"/>
          <p:cNvSpPr/>
          <p:nvPr userDrawn="1"/>
        </p:nvSpPr>
        <p:spPr>
          <a:xfrm>
            <a:off x="76200" y="6096000"/>
            <a:ext cx="8991600" cy="682931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4" descr="http://www.mun.ca/marcomm/image/graphic/MUN_Logo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5069"/>
            <a:ext cx="892353" cy="53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1219200" y="6172200"/>
            <a:ext cx="179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cap="small" dirty="0">
                <a:solidFill>
                  <a:prstClr val="black"/>
                </a:solidFill>
              </a:rPr>
              <a:t>Abandoned Mines in Northern Canada</a:t>
            </a:r>
            <a:endParaRPr lang="en-US" sz="1400" b="1" i="1" cap="small" dirty="0">
              <a:solidFill>
                <a:prstClr val="black"/>
              </a:solidFill>
            </a:endParaRPr>
          </a:p>
        </p:txBody>
      </p:sp>
      <p:pic>
        <p:nvPicPr>
          <p:cNvPr id="12" name="Picture 11" descr="sshrc_logo_e.gif"/>
          <p:cNvPicPr>
            <a:picLocks noChangeAspect="1"/>
          </p:cNvPicPr>
          <p:nvPr userDrawn="1"/>
        </p:nvPicPr>
        <p:blipFill>
          <a:blip r:embed="rId14" cstate="print"/>
          <a:srcRect r="23810"/>
          <a:stretch>
            <a:fillRect/>
          </a:stretch>
        </p:blipFill>
        <p:spPr>
          <a:xfrm>
            <a:off x="3106517" y="6234889"/>
            <a:ext cx="3804989" cy="396353"/>
          </a:xfrm>
          <a:prstGeom prst="rect">
            <a:avLst/>
          </a:prstGeom>
        </p:spPr>
      </p:pic>
      <p:pic>
        <p:nvPicPr>
          <p:cNvPr id="13" name="Picture 2" descr="C:\Documents and Settings\Arn Keeling\My Documents\Research\Mining\Rankin\an_lightBlue_darkBlue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86599" y="6234889"/>
            <a:ext cx="1676401" cy="31831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76200" y="76200"/>
            <a:ext cx="8991600" cy="5943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8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24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>
                <a:solidFill>
                  <a:prstClr val="black"/>
                </a:solidFill>
                <a:latin typeface="Papyrus" pitchFamily="66" charset="0"/>
              </a:rPr>
              <a:t>Ghost Towns and Zombie Mines:</a:t>
            </a:r>
          </a:p>
          <a:p>
            <a:pPr algn="ctr"/>
            <a:r>
              <a:rPr lang="en-US" sz="2800" b="1" i="1" cap="small" dirty="0">
                <a:solidFill>
                  <a:prstClr val="black"/>
                </a:solidFill>
                <a:latin typeface="Century Schoolbook" pitchFamily="18" charset="0"/>
              </a:rPr>
              <a:t>The Future History of Mining in Canada</a:t>
            </a:r>
            <a:endParaRPr lang="en-US" sz="2800" b="1" i="1" cap="small" dirty="0">
              <a:solidFill>
                <a:prstClr val="black"/>
              </a:solidFill>
              <a:latin typeface="Century Schoolbook" pitchFamily="18" charset="0"/>
            </a:endParaRPr>
          </a:p>
        </p:txBody>
      </p:sp>
      <p:pic>
        <p:nvPicPr>
          <p:cNvPr id="11" name="Picture 5" descr="C:\Documents and Settings\Arn Keeling\My Documents\Research\Mining\Images\pine point pit.jpg"/>
          <p:cNvPicPr>
            <a:picLocks noChangeAspect="1" noChangeArrowheads="1"/>
          </p:cNvPicPr>
          <p:nvPr/>
        </p:nvPicPr>
        <p:blipFill>
          <a:blip r:embed="rId2" cstate="print"/>
          <a:srcRect t="1677"/>
          <a:stretch>
            <a:fillRect/>
          </a:stretch>
        </p:blipFill>
        <p:spPr bwMode="auto">
          <a:xfrm>
            <a:off x="3276897" y="1269118"/>
            <a:ext cx="2666703" cy="390785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6" descr="C:\Documents and Settings\Arn Keeling\My Documents\Research\Mining\Images\PinePoint0020\Pine Point 2009\NWT 0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13674" y="1927641"/>
            <a:ext cx="3907852" cy="259080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</p:pic>
      <p:pic>
        <p:nvPicPr>
          <p:cNvPr id="1029" name="Picture 5" descr="C:\Users\akeeling\Documents\Research\Mining\Images\Giant and Con\Giant sig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9117"/>
            <a:ext cx="2590800" cy="390785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5257800"/>
            <a:ext cx="8305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prstClr val="black"/>
                </a:solidFill>
                <a:latin typeface="Century Schoolbook" pitchFamily="18" charset="0"/>
              </a:rPr>
              <a:t>Arn Keeling, Department of Geography</a:t>
            </a:r>
          </a:p>
          <a:p>
            <a:pPr algn="ctr"/>
            <a:r>
              <a:rPr lang="en-US" sz="2000" b="1" i="1" cap="small" dirty="0" smtClean="0">
                <a:solidFill>
                  <a:prstClr val="black"/>
                </a:solidFill>
                <a:latin typeface="Century Schoolbook" pitchFamily="18" charset="0"/>
              </a:rPr>
              <a:t>Geography Awareness Week 2013</a:t>
            </a:r>
            <a:endParaRPr lang="en-US" sz="2000" b="1" i="1" cap="small" dirty="0">
              <a:solidFill>
                <a:prstClr val="black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457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Find out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more at: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www.abandonedminesnc.com</a:t>
            </a: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  <a:p>
            <a:pPr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Research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funded by Social Sciences and Humanities Research Council of Canada, Social Economy Research Network of Northern Canada,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ArcticNet, and Memorial University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  <a:p>
            <a:pPr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Contact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: </a:t>
            </a: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Dr. Arn Keeling</a:t>
            </a: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Department of Geography</a:t>
            </a: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Memorial University</a:t>
            </a:r>
          </a:p>
          <a:p>
            <a:pPr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akeeling@mun.ca</a:t>
            </a:r>
            <a:endParaRPr lang="en-US" b="1" i="1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029" name="Picture 5" descr="C:\Users\akeeling\Documents\Research\Mining\Images\Giant and Con\Headfram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27" y="228600"/>
            <a:ext cx="3738373" cy="56388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219200" y="5562600"/>
            <a:ext cx="388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/>
              <a:t>Akaitcho shaft, Giant Mine, Yellowknife—</a:t>
            </a:r>
            <a:r>
              <a:rPr lang="en-US" sz="1400" b="1" i="1" dirty="0" smtClean="0"/>
              <a:t>author</a:t>
            </a:r>
            <a:endParaRPr lang="en-CA" sz="1400" b="1" i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uardianlv.com/wp-content/uploads/2013/11/18870-the-walking-dead-the-walking-d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106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199882"/>
            <a:ext cx="6336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entury Schoolbook" panose="02040604050505020304" pitchFamily="18" charset="0"/>
              </a:rPr>
              <a:t>Zombies…. </a:t>
            </a:r>
            <a:r>
              <a:rPr lang="en-US" sz="1600" b="1" dirty="0" smtClean="0">
                <a:latin typeface="Century Schoolbook" panose="02040604050505020304" pitchFamily="18" charset="0"/>
              </a:rPr>
              <a:t>(with the brain-eating, rotting faces, etc.)</a:t>
            </a:r>
            <a:endParaRPr lang="en-US" sz="16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2286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Schoolbook" panose="02040604050505020304" pitchFamily="18" charset="0"/>
              </a:rPr>
              <a:t>…and mines??</a:t>
            </a:r>
          </a:p>
          <a:p>
            <a:r>
              <a:rPr lang="en-US" sz="1600" b="1" dirty="0" smtClean="0">
                <a:latin typeface="Century Schoolbook" panose="02040604050505020304" pitchFamily="18" charset="0"/>
              </a:rPr>
              <a:t>(with the minerals and wealth that support our industrial economies.)</a:t>
            </a:r>
            <a:endParaRPr lang="en-US" sz="1600" b="1" dirty="0">
              <a:latin typeface="Century Schoolbook" panose="02040604050505020304" pitchFamily="18" charset="0"/>
            </a:endParaRPr>
          </a:p>
        </p:txBody>
      </p:sp>
      <p:pic>
        <p:nvPicPr>
          <p:cNvPr id="3" name="Picture 5" descr="C:\Users\akeeling\Documents\Research\Mining\Images\Giant and Con\Headfram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34" y="144321"/>
            <a:ext cx="3844766" cy="579927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keeling\Documents\Research\Mining\Pine Point\Photos-Pine Point Mine Site\100_1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1"/>
            <a:ext cx="4572000" cy="3047999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962400"/>
            <a:ext cx="7924800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Schoolbook" pitchFamily="18" charset="0"/>
              </a:rPr>
              <a:t>zombie mine: </a:t>
            </a:r>
            <a:r>
              <a:rPr lang="en-US" sz="2400" i="1" dirty="0">
                <a:latin typeface="Century Schoolbook" pitchFamily="18" charset="0"/>
              </a:rPr>
              <a:t>a site formerly </a:t>
            </a:r>
            <a:r>
              <a:rPr lang="en-US" sz="2400" i="1" dirty="0" smtClean="0">
                <a:latin typeface="Century Schoolbook" pitchFamily="18" charset="0"/>
              </a:rPr>
              <a:t> closed/abandoned </a:t>
            </a:r>
            <a:r>
              <a:rPr lang="en-US" sz="2400" i="1" dirty="0">
                <a:latin typeface="Century Schoolbook" pitchFamily="18" charset="0"/>
              </a:rPr>
              <a:t>by its owner as uneconomic or exhausted, then later reanimated under new ownership and different </a:t>
            </a:r>
            <a:r>
              <a:rPr lang="en-US" sz="2400" i="1" dirty="0" smtClean="0">
                <a:latin typeface="Century Schoolbook" pitchFamily="18" charset="0"/>
              </a:rPr>
              <a:t>circumstances; or, a mine exerting </a:t>
            </a:r>
            <a:r>
              <a:rPr lang="en-US" sz="2400" i="1" dirty="0">
                <a:latin typeface="Century Schoolbook" pitchFamily="18" charset="0"/>
              </a:rPr>
              <a:t>some sort </a:t>
            </a:r>
            <a:r>
              <a:rPr lang="en-US" sz="2400" i="1" dirty="0" smtClean="0">
                <a:latin typeface="Century Schoolbook" pitchFamily="18" charset="0"/>
              </a:rPr>
              <a:t>of </a:t>
            </a:r>
            <a:r>
              <a:rPr lang="en-US" sz="2400" i="1" dirty="0">
                <a:latin typeface="Century Schoolbook" pitchFamily="18" charset="0"/>
              </a:rPr>
              <a:t>beyond-the-grave </a:t>
            </a:r>
            <a:r>
              <a:rPr lang="en-US" sz="2400" i="1" dirty="0" smtClean="0">
                <a:latin typeface="Century Schoolbook" pitchFamily="18" charset="0"/>
              </a:rPr>
              <a:t>effect </a:t>
            </a:r>
            <a:r>
              <a:rPr lang="en-US" sz="2400" i="1" dirty="0">
                <a:latin typeface="Century Schoolbook" pitchFamily="18" charset="0"/>
              </a:rPr>
              <a:t>on people or the </a:t>
            </a:r>
            <a:r>
              <a:rPr lang="en-US" sz="2400" i="1" dirty="0" smtClean="0">
                <a:latin typeface="Century Schoolbook" pitchFamily="18" charset="0"/>
              </a:rPr>
              <a:t>environment</a:t>
            </a:r>
            <a:endParaRPr lang="en-US" sz="2400" b="1" dirty="0"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cap="small" dirty="0" smtClean="0">
                <a:latin typeface="Century Schoolbook" pitchFamily="18" charset="0"/>
              </a:rPr>
              <a:t>Beyond the ‘mining cycle’: Zombies</a:t>
            </a:r>
            <a:endParaRPr lang="en-US" sz="3200" b="1" i="1" cap="small" dirty="0">
              <a:latin typeface="Century Schoolbook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2971800" cy="259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3505200" y="1295400"/>
            <a:ext cx="5426865" cy="1981200"/>
            <a:chOff x="1981200" y="3733800"/>
            <a:chExt cx="6972300" cy="20288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733800"/>
              <a:ext cx="69723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223796" y="5361801"/>
              <a:ext cx="15392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Century Schoolbook" pitchFamily="18" charset="0"/>
                </a:rPr>
                <a:t>Aschmann</a:t>
              </a:r>
              <a:r>
                <a:rPr lang="en-US" sz="1200" b="1" dirty="0">
                  <a:latin typeface="Century Schoolbook" pitchFamily="18" charset="0"/>
                </a:rPr>
                <a:t> (1970)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95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C:\Documents and Settings\Arn Keeling\My Documents\Research\Mining\Maps\NORTH AMERICA_colour.jpg"/>
          <p:cNvPicPr>
            <a:picLocks noChangeAspect="1" noChangeArrowheads="1"/>
          </p:cNvPicPr>
          <p:nvPr/>
        </p:nvPicPr>
        <p:blipFill>
          <a:blip r:embed="rId3" cstate="print"/>
          <a:srcRect l="826" b="2774"/>
          <a:stretch>
            <a:fillRect/>
          </a:stretch>
        </p:blipFill>
        <p:spPr bwMode="auto">
          <a:xfrm>
            <a:off x="0" y="76200"/>
            <a:ext cx="9144000" cy="609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6200000">
            <a:off x="7796692" y="3807722"/>
            <a:ext cx="1935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Map by Charlie Conway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534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cap="small" dirty="0" smtClean="0">
                <a:latin typeface="Century Schoolbook" pitchFamily="18" charset="0"/>
              </a:rPr>
              <a:t>Zombie mines in Northern Canada</a:t>
            </a:r>
            <a:endParaRPr lang="en-US" sz="3200" b="1" i="1" cap="small" dirty="0"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884872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b="1" dirty="0" smtClean="0">
                <a:latin typeface="Century Schoolbook" pitchFamily="18" charset="0"/>
              </a:rPr>
              <a:t>federal </a:t>
            </a:r>
            <a:r>
              <a:rPr lang="en-CA" b="1" dirty="0" smtClean="0">
                <a:latin typeface="Century Schoolbook" pitchFamily="18" charset="0"/>
              </a:rPr>
              <a:t>or </a:t>
            </a:r>
            <a:r>
              <a:rPr lang="en-CA" b="1" dirty="0">
                <a:latin typeface="Century Schoolbook" pitchFamily="18" charset="0"/>
              </a:rPr>
              <a:t>territorial </a:t>
            </a:r>
            <a:r>
              <a:rPr lang="en-CA" b="1" dirty="0" smtClean="0">
                <a:latin typeface="Century Schoolbook" pitchFamily="18" charset="0"/>
              </a:rPr>
              <a:t>governments currently </a:t>
            </a:r>
            <a:r>
              <a:rPr lang="en-CA" b="1" dirty="0">
                <a:latin typeface="Century Schoolbook" pitchFamily="18" charset="0"/>
              </a:rPr>
              <a:t>overseeing remediation, assessment and/or monitoring activities at 16 </a:t>
            </a:r>
            <a:r>
              <a:rPr lang="en-CA" b="1" dirty="0" smtClean="0">
                <a:latin typeface="Century Schoolbook" pitchFamily="18" charset="0"/>
              </a:rPr>
              <a:t>contaminated </a:t>
            </a:r>
            <a:r>
              <a:rPr lang="en-CA" b="1" dirty="0">
                <a:latin typeface="Century Schoolbook" pitchFamily="18" charset="0"/>
              </a:rPr>
              <a:t>mine sites in </a:t>
            </a:r>
            <a:r>
              <a:rPr lang="en-CA" b="1" dirty="0" smtClean="0">
                <a:latin typeface="Century Schoolbook" pitchFamily="18" charset="0"/>
              </a:rPr>
              <a:t>NU, YK and NWT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b="1" dirty="0" smtClean="0">
                <a:latin typeface="Century Schoolbook" pitchFamily="18" charset="0"/>
              </a:rPr>
              <a:t>private </a:t>
            </a:r>
            <a:r>
              <a:rPr lang="en-CA" b="1" dirty="0">
                <a:latin typeface="Century Schoolbook" pitchFamily="18" charset="0"/>
              </a:rPr>
              <a:t>companies </a:t>
            </a:r>
            <a:r>
              <a:rPr lang="en-CA" b="1" dirty="0" smtClean="0">
                <a:latin typeface="Century Schoolbook" pitchFamily="18" charset="0"/>
              </a:rPr>
              <a:t>re-developing </a:t>
            </a:r>
            <a:r>
              <a:rPr lang="en-CA" b="1" dirty="0">
                <a:latin typeface="Century Schoolbook" pitchFamily="18" charset="0"/>
              </a:rPr>
              <a:t>at least six </a:t>
            </a:r>
            <a:r>
              <a:rPr lang="en-CA" b="1" dirty="0" smtClean="0">
                <a:latin typeface="Century Schoolbook" pitchFamily="18" charset="0"/>
              </a:rPr>
              <a:t>mines; four </a:t>
            </a:r>
            <a:r>
              <a:rPr lang="en-CA" b="1" dirty="0">
                <a:latin typeface="Century Schoolbook" pitchFamily="18" charset="0"/>
              </a:rPr>
              <a:t>of these sites </a:t>
            </a:r>
            <a:r>
              <a:rPr lang="en-CA" b="1" dirty="0" smtClean="0">
                <a:latin typeface="Century Schoolbook" pitchFamily="18" charset="0"/>
              </a:rPr>
              <a:t>simultaneously </a:t>
            </a:r>
            <a:r>
              <a:rPr lang="en-CA" b="1" dirty="0">
                <a:latin typeface="Century Schoolbook" pitchFamily="18" charset="0"/>
              </a:rPr>
              <a:t>undergoing </a:t>
            </a:r>
            <a:r>
              <a:rPr lang="en-CA" b="1" dirty="0" smtClean="0">
                <a:latin typeface="Century Schoolbook" pitchFamily="18" charset="0"/>
              </a:rPr>
              <a:t>remediation</a:t>
            </a:r>
            <a:endParaRPr lang="en-CA" b="1" dirty="0" smtClean="0">
              <a:latin typeface="Century Schoolbook" pitchFamily="18" charset="0"/>
            </a:endParaRPr>
          </a:p>
        </p:txBody>
      </p:sp>
      <p:pic>
        <p:nvPicPr>
          <p:cNvPr id="3074" name="Picture 2" descr="http://a7.sphotos.ak.fbcdn.net/hphotos-ak-snc7/387827_153609988077434_145372302234536_186545_52220547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t="19345" r="12332" b="14584"/>
          <a:stretch/>
        </p:blipFill>
        <p:spPr bwMode="auto">
          <a:xfrm>
            <a:off x="4724400" y="2590800"/>
            <a:ext cx="4194823" cy="284786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keeling\Documents\Research\Mining\Rankin\Rankin photos\Rankin\Rankin tailing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t="19200"/>
          <a:stretch/>
        </p:blipFill>
        <p:spPr bwMode="auto">
          <a:xfrm>
            <a:off x="228600" y="2590801"/>
            <a:ext cx="4175492" cy="284786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05154" y="5498710"/>
            <a:ext cx="388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Recapping tailings area, Rankin Inlet, NU—</a:t>
            </a:r>
            <a:r>
              <a:rPr lang="en-US" sz="1400" b="1" i="1" dirty="0" smtClean="0"/>
              <a:t>author </a:t>
            </a:r>
            <a:endParaRPr lang="en-CA" sz="1400" b="1" i="1" dirty="0">
              <a:latin typeface="Corbel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796777" y="5494742"/>
            <a:ext cx="388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Road to Bellekeno Mine (Keno, YK)—</a:t>
            </a:r>
            <a:r>
              <a:rPr lang="en-US" sz="1400" b="1" i="1" dirty="0" smtClean="0"/>
              <a:t>A. Winton</a:t>
            </a:r>
            <a:endParaRPr lang="en-CA" sz="1400" b="1" i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72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cap="small" dirty="0" smtClean="0">
                <a:latin typeface="Century Schoolbook" pitchFamily="18" charset="0"/>
              </a:rPr>
              <a:t>Giant Mine: Toxic zombie</a:t>
            </a:r>
            <a:endParaRPr lang="en-US" sz="3200" b="1" i="1" cap="small" dirty="0"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017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 major gold producer, 1948-2004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 also, major pollution: arsenic trioxide emissions from smelting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Century Schoolbook" pitchFamily="18" charset="0"/>
              </a:rPr>
              <a:t> 1949-51 – Airborne arsenic emissions at 7500 kg/day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 1951: death of Dene boy, cattle on Bevan farm</a:t>
            </a:r>
            <a:endParaRPr lang="en-US" sz="2000" b="1" dirty="0"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702784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 techno-fix: Cottrell Electro-static Precipitator (1951, 53)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 collection </a:t>
            </a:r>
            <a:r>
              <a:rPr lang="en-US" sz="2000" b="1" dirty="0" smtClean="0">
                <a:latin typeface="Century Schoolbook" pitchFamily="18" charset="0"/>
              </a:rPr>
              <a:t>and underground storage of As until 1999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Century Schoolbook" pitchFamily="18" charset="0"/>
              </a:rPr>
              <a:t> </a:t>
            </a:r>
            <a:r>
              <a:rPr lang="en-US" sz="2000" b="1" dirty="0" smtClean="0">
                <a:latin typeface="Century Schoolbook" pitchFamily="18" charset="0"/>
              </a:rPr>
              <a:t>bankruptcy of company</a:t>
            </a:r>
            <a:endParaRPr lang="en-US" sz="2000" b="1" dirty="0">
              <a:latin typeface="Century Schoolbook" pitchFamily="18" charset="0"/>
            </a:endParaRPr>
          </a:p>
        </p:txBody>
      </p:sp>
      <p:pic>
        <p:nvPicPr>
          <p:cNvPr id="7" name="Picture 4" descr="http://www.ainc-inac.gc.ca/ai/scr/nt/images/nt/at-td-1-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5228" y="3496408"/>
            <a:ext cx="3044372" cy="241485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-1" r="586" b="14114"/>
          <a:stretch/>
        </p:blipFill>
        <p:spPr bwMode="auto">
          <a:xfrm>
            <a:off x="5185228" y="805634"/>
            <a:ext cx="2968172" cy="254716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25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72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cap="small" dirty="0" smtClean="0">
                <a:latin typeface="Century Schoolbook" pitchFamily="18" charset="0"/>
              </a:rPr>
              <a:t>Giant Mine: Toxic Zombie</a:t>
            </a:r>
            <a:endParaRPr lang="en-US" sz="3200" b="1" i="1" cap="small" dirty="0"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56608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 INAC assumes control, launches reclamation plan 2005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Century Schoolbook" pitchFamily="18" charset="0"/>
              </a:rPr>
              <a:t> </a:t>
            </a:r>
            <a:r>
              <a:rPr lang="en-US" sz="2000" b="1" dirty="0" smtClean="0">
                <a:latin typeface="Century Schoolbook" pitchFamily="18" charset="0"/>
              </a:rPr>
              <a:t>main problem: 237,000 tonnes of arsenic trioxide dust underground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Century Schoolbook" pitchFamily="18" charset="0"/>
              </a:rPr>
              <a:t> </a:t>
            </a:r>
            <a:r>
              <a:rPr lang="en-US" sz="2000" b="1" dirty="0" smtClean="0">
                <a:latin typeface="Century Schoolbook" pitchFamily="18" charset="0"/>
              </a:rPr>
              <a:t>proposed solution: frozen block method (</a:t>
            </a:r>
            <a:r>
              <a:rPr lang="en-US" sz="2000" b="1" i="1" dirty="0" smtClean="0">
                <a:latin typeface="Century Schoolbook" pitchFamily="18" charset="0"/>
              </a:rPr>
              <a:t>in situ </a:t>
            </a:r>
            <a:r>
              <a:rPr lang="en-US" sz="2000" b="1" dirty="0" smtClean="0">
                <a:latin typeface="Century Schoolbook" pitchFamily="18" charset="0"/>
              </a:rPr>
              <a:t>stabilization)</a:t>
            </a:r>
            <a:endParaRPr lang="en-US" sz="2000" b="1" dirty="0">
              <a:latin typeface="Century Schoolbook" pitchFamily="18" charset="0"/>
            </a:endParaRPr>
          </a:p>
        </p:txBody>
      </p:sp>
      <p:pic>
        <p:nvPicPr>
          <p:cNvPr id="4" name="Picture 2" descr="Step Two: Freeze surrounding the cham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990600"/>
            <a:ext cx="2819400" cy="3149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04800" y="31242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 </a:t>
            </a:r>
            <a:r>
              <a:rPr lang="en-US" sz="2000" b="1" dirty="0" smtClean="0">
                <a:latin typeface="Century Schoolbook" pitchFamily="18" charset="0"/>
              </a:rPr>
              <a:t>environmental assessment</a:t>
            </a:r>
            <a:r>
              <a:rPr lang="en-US" sz="2000" b="1" dirty="0">
                <a:latin typeface="Century Schoolbook" pitchFamily="18" charset="0"/>
              </a:rPr>
              <a:t>, </a:t>
            </a:r>
            <a:r>
              <a:rPr lang="en-US" sz="2000" b="1" dirty="0" smtClean="0">
                <a:latin typeface="Century Schoolbook" pitchFamily="18" charset="0"/>
              </a:rPr>
              <a:t>public </a:t>
            </a:r>
            <a:r>
              <a:rPr lang="en-US" sz="2000" b="1" dirty="0" smtClean="0">
                <a:latin typeface="Century Schoolbook" pitchFamily="18" charset="0"/>
              </a:rPr>
              <a:t>hearings (2012)</a:t>
            </a:r>
          </a:p>
          <a:p>
            <a:pPr marL="342900" lvl="1"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 legacy </a:t>
            </a:r>
            <a:r>
              <a:rPr lang="en-US" sz="2000" b="1" dirty="0">
                <a:latin typeface="Century Schoolbook" pitchFamily="18" charset="0"/>
              </a:rPr>
              <a:t>costs borne by public ($1bn, estimated</a:t>
            </a:r>
            <a:r>
              <a:rPr lang="en-US" sz="2000" b="1" dirty="0" smtClean="0">
                <a:latin typeface="Century Schoolbook" pitchFamily="18" charset="0"/>
              </a:rPr>
              <a:t>)</a:t>
            </a:r>
          </a:p>
          <a:p>
            <a:pPr marL="342900" lvl="1"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 problem of ‘perpetual care’ and monitoring</a:t>
            </a:r>
          </a:p>
        </p:txBody>
      </p:sp>
      <p:pic>
        <p:nvPicPr>
          <p:cNvPr id="7170" name="Picture 2" descr="C:\Users\akeeling\Documents\Research\Mining\Images\2011-05-08 field photos\Pine Point 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23434"/>
            <a:ext cx="2819400" cy="21145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10400" y="5204936"/>
            <a:ext cx="2133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Test thermosyphons at Giant Mine site—</a:t>
            </a:r>
            <a:r>
              <a:rPr lang="en-US" sz="1400" b="1" i="1" dirty="0" smtClean="0"/>
              <a:t>author photo</a:t>
            </a:r>
            <a:endParaRPr lang="en-CA" sz="1400" b="1" i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72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cap="small" dirty="0" smtClean="0">
                <a:latin typeface="Century Schoolbook" pitchFamily="18" charset="0"/>
              </a:rPr>
              <a:t>Implications of zombie mines</a:t>
            </a:r>
            <a:endParaRPr lang="en-US" sz="2400" b="1" i="1" cap="small" dirty="0"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28008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entury Schoolbook" pitchFamily="18" charset="0"/>
              </a:rPr>
              <a:t> reawakening or reproduction of historical injustices associated with past developments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Century Schoolbook" pitchFamily="18" charset="0"/>
              </a:rPr>
              <a:t> </a:t>
            </a:r>
            <a:r>
              <a:rPr lang="en-US" sz="2000" b="1" dirty="0" smtClean="0">
                <a:latin typeface="Century Schoolbook" pitchFamily="18" charset="0"/>
              </a:rPr>
              <a:t>conflict over who bears costs and consequences of environmental legacies (usually the public, local people</a:t>
            </a:r>
            <a:r>
              <a:rPr lang="en-US" sz="2000" b="1" dirty="0" smtClean="0">
                <a:latin typeface="Century Schoolbook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Century Schoolbook" pitchFamily="18" charset="0"/>
              </a:rPr>
              <a:t> </a:t>
            </a:r>
            <a:r>
              <a:rPr lang="en-US" sz="2000" b="1" dirty="0" smtClean="0">
                <a:latin typeface="Century Schoolbook" pitchFamily="18" charset="0"/>
              </a:rPr>
              <a:t>illustrate the ‘afterlife’ of mining—the long-term consequences of resource development</a:t>
            </a:r>
            <a:endParaRPr lang="en-US" sz="2000" b="1" dirty="0" smtClean="0">
              <a:latin typeface="Century Schoolbook" pitchFamily="18" charset="0"/>
            </a:endParaRPr>
          </a:p>
        </p:txBody>
      </p:sp>
      <p:pic>
        <p:nvPicPr>
          <p:cNvPr id="6146" name="Picture 2" descr="C:\Users\akeeling\Documents\Research\Mining\Images\PinePoint0020\Pine Point pit l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79" y="2794563"/>
            <a:ext cx="4203921" cy="27870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572000" y="5638800"/>
            <a:ext cx="388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Pit lake, Pine Point Mine—</a:t>
            </a:r>
            <a:r>
              <a:rPr lang="en-US" sz="1400" b="1" i="1" dirty="0" smtClean="0"/>
              <a:t>author</a:t>
            </a:r>
            <a:endParaRPr lang="en-CA" sz="1400" b="1" i="1" dirty="0">
              <a:latin typeface="Corbel" pitchFamily="34" charset="0"/>
            </a:endParaRPr>
          </a:p>
        </p:txBody>
      </p:sp>
      <p:pic>
        <p:nvPicPr>
          <p:cNvPr id="6147" name="Picture 3" descr="C:\Users\akeeling\Documents\Research\Mining\Images\Giant and Con\Giant tailings pond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0" y="2794563"/>
            <a:ext cx="4203920" cy="2787087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28600" y="5638800"/>
            <a:ext cx="388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Main tailings area, Giant Mine—</a:t>
            </a:r>
            <a:r>
              <a:rPr lang="en-US" sz="1400" b="1" i="1" dirty="0" smtClean="0"/>
              <a:t>author</a:t>
            </a:r>
            <a:endParaRPr lang="en-CA" sz="1400" b="1" i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429</Words>
  <Application>Microsoft Office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akeeling</dc:creator>
  <cp:lastModifiedBy>akeeling</cp:lastModifiedBy>
  <cp:revision>8</cp:revision>
  <dcterms:created xsi:type="dcterms:W3CDTF">2013-11-19T11:42:58Z</dcterms:created>
  <dcterms:modified xsi:type="dcterms:W3CDTF">2013-11-19T14:08:57Z</dcterms:modified>
</cp:coreProperties>
</file>